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0"/>
  </p:notesMasterIdLst>
  <p:sldIdLst>
    <p:sldId id="901" r:id="rId2"/>
    <p:sldId id="597" r:id="rId3"/>
    <p:sldId id="907" r:id="rId4"/>
    <p:sldId id="900" r:id="rId5"/>
    <p:sldId id="897" r:id="rId6"/>
    <p:sldId id="905" r:id="rId7"/>
    <p:sldId id="906" r:id="rId8"/>
    <p:sldId id="903" r:id="rId9"/>
  </p:sldIdLst>
  <p:sldSz cx="9144000" cy="5143500" type="screen16x9"/>
  <p:notesSz cx="6797675" cy="9926638"/>
  <p:embeddedFontLst>
    <p:embeddedFont>
      <p:font typeface="Graphik LC Bold" panose="020B0803030202060203" pitchFamily="34" charset="0"/>
      <p:bold r:id="rId11"/>
    </p:embeddedFont>
    <p:embeddedFont>
      <p:font typeface="Graphik LC Regular" panose="020B0503030202060203" pitchFamily="34" charset="0"/>
      <p:regular r:id="rId12"/>
    </p:embeddedFont>
    <p:embeddedFont>
      <p:font typeface="KazimirText Semibold" panose="02070503070706040303" pitchFamily="18" charset="-52"/>
      <p:bold r:id="rId13"/>
    </p:embeddedFont>
    <p:embeddedFont>
      <p:font typeface="Lora" pitchFamily="2" charset="-52"/>
      <p:regular r:id="rId14"/>
      <p:bold r:id="rId15"/>
      <p:italic r:id="rId16"/>
      <p:boldItalic r:id="rId17"/>
    </p:embeddedFont>
    <p:embeddedFont>
      <p:font typeface="Montserrat" panose="00000500000000000000" pitchFamily="2" charset="-52"/>
      <p:regular r:id="rId18"/>
      <p:bold r:id="rId19"/>
      <p:italic r:id="rId20"/>
      <p:boldItalic r:id="rId21"/>
    </p:embeddedFont>
    <p:embeddedFont>
      <p:font typeface="Prata" panose="00000500000000000000" pitchFamily="2" charset="-52"/>
      <p:regular r:id="rId22"/>
    </p:embeddedFont>
  </p:embeddedFont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yntho Pro Regular"/>
      </a:defRPr>
    </a:lvl9pPr>
  </p:defaultTextStyle>
  <p:extLst>
    <p:ext uri="{EFAFB233-063F-42B5-8137-9DF3F51BA10A}">
      <p15:sldGuideLst xmlns:p15="http://schemas.microsoft.com/office/powerpoint/2012/main">
        <p15:guide id="1" orient="horz" pos="130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пивак Вита" initials="СВ" lastIdx="1" clrIdx="0">
    <p:extLst>
      <p:ext uri="{19B8F6BF-5375-455C-9EA6-DF929625EA0E}">
        <p15:presenceInfo xmlns:p15="http://schemas.microsoft.com/office/powerpoint/2012/main" userId="S-1-5-21-959604209-1380984611-596004286-52394" providerId="AD"/>
      </p:ext>
    </p:extLst>
  </p:cmAuthor>
  <p:cmAuthor id="2" name="Митрофанов Павел" initials="МП" lastIdx="1" clrIdx="1">
    <p:extLst>
      <p:ext uri="{19B8F6BF-5375-455C-9EA6-DF929625EA0E}">
        <p15:presenceInfo xmlns:p15="http://schemas.microsoft.com/office/powerpoint/2012/main" userId="Митрофанов Павел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6CC"/>
    <a:srgbClr val="D81F27"/>
    <a:srgbClr val="DF2027"/>
    <a:srgbClr val="242422"/>
    <a:srgbClr val="CBC9CC"/>
    <a:srgbClr val="C00000"/>
    <a:srgbClr val="851317"/>
    <a:srgbClr val="F0EEEF"/>
    <a:srgbClr val="D6D3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Cyntho Pro Bold"/>
          <a:ea typeface="Cyntho Pro Bold"/>
          <a:cs typeface="Cyntho Pro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yntho Pro Bold"/>
          <a:ea typeface="Cyntho Pro Bold"/>
          <a:cs typeface="Cyntho Pro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yntho Pro Bold"/>
          <a:ea typeface="Cyntho Pro Bold"/>
          <a:cs typeface="Cyntho Pro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5" autoAdjust="0"/>
    <p:restoredTop sz="82286" autoAdjust="0"/>
  </p:normalViewPr>
  <p:slideViewPr>
    <p:cSldViewPr snapToGrid="0" snapToObjects="1" showGuides="1">
      <p:cViewPr>
        <p:scale>
          <a:sx n="80" d="100"/>
          <a:sy n="80" d="100"/>
        </p:scale>
        <p:origin x="1494" y="816"/>
      </p:cViewPr>
      <p:guideLst>
        <p:guide orient="horz" pos="1302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121" name="Shape 121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Lora" panose="00000500000000000000" pitchFamily="2" charset="-52"/>
        <a:ea typeface="+mj-ea"/>
        <a:cs typeface="+mj-cs"/>
        <a:sym typeface="Didot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Didot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Нужна соответствующая картинка</a:t>
            </a:r>
          </a:p>
        </p:txBody>
      </p:sp>
    </p:spTree>
    <p:extLst>
      <p:ext uri="{BB962C8B-B14F-4D97-AF65-F5344CB8AC3E}">
        <p14:creationId xmlns:p14="http://schemas.microsoft.com/office/powerpoint/2010/main" val="3407401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195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Картинка в тему нужна</a:t>
            </a:r>
          </a:p>
        </p:txBody>
      </p:sp>
    </p:spTree>
    <p:extLst>
      <p:ext uri="{BB962C8B-B14F-4D97-AF65-F5344CB8AC3E}">
        <p14:creationId xmlns:p14="http://schemas.microsoft.com/office/powerpoint/2010/main" val="3292592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Картинка в тему нужна</a:t>
            </a:r>
          </a:p>
        </p:txBody>
      </p:sp>
    </p:spTree>
    <p:extLst>
      <p:ext uri="{BB962C8B-B14F-4D97-AF65-F5344CB8AC3E}">
        <p14:creationId xmlns:p14="http://schemas.microsoft.com/office/powerpoint/2010/main" val="3426984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Что то про выбор из двух с похожим результатом…стоят два стула…ну или что то про ЦБ</a:t>
            </a:r>
          </a:p>
        </p:txBody>
      </p:sp>
    </p:spTree>
    <p:extLst>
      <p:ext uri="{BB962C8B-B14F-4D97-AF65-F5344CB8AC3E}">
        <p14:creationId xmlns:p14="http://schemas.microsoft.com/office/powerpoint/2010/main" val="2763717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0051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4141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2015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rgbClr val="242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>
            <a:extLst>
              <a:ext uri="{FF2B5EF4-FFF2-40B4-BE49-F238E27FC236}">
                <a16:creationId xmlns:a16="http://schemas.microsoft.com/office/drawing/2014/main" id="{139C2865-5ABC-BC48-B354-4C16B4FA175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anchor="ctr"/>
          <a:lstStyle>
            <a:lvl1pPr>
              <a:defRPr lang="ru-RU" sz="1200" dirty="0">
                <a:solidFill>
                  <a:srgbClr val="FFFFFF"/>
                </a:solidFill>
                <a:latin typeface="Montserrat" panose="00000500000000000000" pitchFamily="2" charset="-52"/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Вставьте изображение</a:t>
            </a:r>
          </a:p>
          <a:p>
            <a:pPr marL="0" lvl="0" indent="0" algn="ctr">
              <a:buNone/>
            </a:pPr>
            <a:endParaRPr lang="ru-RU" dirty="0"/>
          </a:p>
          <a:p>
            <a:pPr marL="0" lvl="0" indent="0" algn="ctr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26ED53-3308-BF49-839C-5088C598E9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1800" y="484188"/>
            <a:ext cx="1684868" cy="521218"/>
          </a:xfrm>
          <a:prstGeom prst="rect">
            <a:avLst/>
          </a:prstGeom>
        </p:spPr>
      </p:pic>
      <p:sp>
        <p:nvSpPr>
          <p:cNvPr id="8" name="Текст 47">
            <a:extLst>
              <a:ext uri="{FF2B5EF4-FFF2-40B4-BE49-F238E27FC236}">
                <a16:creationId xmlns:a16="http://schemas.microsoft.com/office/drawing/2014/main" id="{E45085A1-14E6-9649-832A-283389CD33C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8733" y="2154943"/>
            <a:ext cx="2885703" cy="215444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1400" normalizeH="0" dirty="0">
                <a:solidFill>
                  <a:srgbClr val="DF2027"/>
                </a:solidFill>
                <a:effectLst/>
                <a:latin typeface="Graphik LC Regular" panose="020B0503030202060203" pitchFamily="34" charset="0"/>
                <a:ea typeface="Graphik LC Regular" panose="020B0503030202060203" pitchFamily="34" charset="0"/>
                <a:cs typeface="Graphik LC Regular" panose="020B0503030202060203" pitchFamily="34" charset="0"/>
              </a:defRPr>
            </a:lvl1pPr>
          </a:lstStyle>
          <a:p>
            <a:pPr marL="0" lvl="0" indent="0" fontAlgn="auto" hangingPunct="0">
              <a:spcBef>
                <a:spcPts val="1200"/>
              </a:spcBef>
              <a:buSzTx/>
              <a:buNone/>
            </a:pPr>
            <a:r>
              <a:rPr lang="ru-RU" dirty="0"/>
              <a:t>Подзаголовок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FF7AF2F6-5410-B649-B949-5098C6330A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543" y="2463576"/>
            <a:ext cx="7428767" cy="1354217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4400" b="1" normalizeH="0" dirty="0">
                <a:solidFill>
                  <a:schemeClr val="accent3">
                    <a:lumOff val="44000"/>
                  </a:schemeClr>
                </a:solidFill>
                <a:effectLst/>
                <a:latin typeface="KazimirText Semibold" panose="02070503070706040303" pitchFamily="18" charset="-52"/>
                <a:sym typeface="Cyntho Pro Regular"/>
              </a:defRPr>
            </a:lvl1pPr>
          </a:lstStyle>
          <a:p>
            <a:pPr lvl="0" fontAlgn="auto" hangingPunct="0"/>
            <a:r>
              <a:rPr lang="ru-RU" dirty="0"/>
              <a:t>Напишите тему 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2563441123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Стандартный слайд — темный">
    <p:bg>
      <p:bgPr>
        <a:solidFill>
          <a:srgbClr val="242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25875" y="416433"/>
            <a:ext cx="5737226" cy="430888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 sz="2800" b="1">
                <a:solidFill>
                  <a:srgbClr val="FFFFFF"/>
                </a:solidFill>
                <a:latin typeface="KazimirText Semibold" panose="02070503070706040303" pitchFamily="18" charset="-52"/>
              </a:defRPr>
            </a:lvl1pPr>
          </a:lstStyle>
          <a:p>
            <a:r>
              <a:rPr lang="ru-RU" dirty="0"/>
              <a:t>Напишите главную </a:t>
            </a:r>
            <a:br>
              <a:rPr lang="ru-RU" dirty="0"/>
            </a:br>
            <a:r>
              <a:rPr lang="ru-RU" dirty="0"/>
              <a:t>мысль слайда</a:t>
            </a:r>
            <a:endParaRPr dirty="0"/>
          </a:p>
        </p:txBody>
      </p:sp>
      <p:sp>
        <p:nvSpPr>
          <p:cNvPr id="2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89469" y="4659313"/>
            <a:ext cx="185948" cy="13849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900">
                <a:solidFill>
                  <a:srgbClr val="FFFFFF"/>
                </a:solidFill>
                <a:latin typeface="Graphik LC Regular" panose="020B0503030202060203" pitchFamily="34" charset="0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 rot="16200000">
            <a:off x="7713618" y="1341438"/>
            <a:ext cx="1981201" cy="2667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SzTx/>
              <a:buNone/>
              <a:defRPr sz="900">
                <a:solidFill>
                  <a:srgbClr val="E90029"/>
                </a:solidFill>
                <a:latin typeface="Graphik LC Regular" panose="020B0503030202060203" pitchFamily="34" charset="0"/>
              </a:defRPr>
            </a:lvl1pPr>
            <a:lvl2pPr marL="564356" indent="-107156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2pPr>
            <a:lvl3pPr marL="1017269" indent="-102869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3pPr>
            <a:lvl4pPr marL="1485900" indent="-114300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4pPr>
            <a:lvl5pPr marL="1957387" indent="-128587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5pPr>
          </a:lstStyle>
          <a:p>
            <a:r>
              <a:rPr lang="ru-RU" dirty="0"/>
              <a:t>Название раздела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21201397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272">
          <p15:clr>
            <a:srgbClr val="FBAE40"/>
          </p15:clr>
        </p15:guide>
        <p15:guide id="2" pos="5465">
          <p15:clr>
            <a:srgbClr val="FBAE40"/>
          </p15:clr>
        </p15:guide>
        <p15:guide id="3" orient="horz" pos="305">
          <p15:clr>
            <a:srgbClr val="FBAE40"/>
          </p15:clr>
        </p15:guide>
        <p15:guide id="4" orient="horz" pos="2935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изображением">
    <p:bg>
      <p:bgPr>
        <a:solidFill>
          <a:srgbClr val="DF20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Объект 43">
            <a:extLst>
              <a:ext uri="{FF2B5EF4-FFF2-40B4-BE49-F238E27FC236}">
                <a16:creationId xmlns:a16="http://schemas.microsoft.com/office/drawing/2014/main" id="{70D2EDF3-F148-A044-83A7-527B5A87A928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 b="0" i="0">
                <a:solidFill>
                  <a:srgbClr val="FFFFFF"/>
                </a:solidFill>
                <a:latin typeface="Montserrat" panose="00000500000000000000" pitchFamily="2" charset="-52"/>
              </a:defRPr>
            </a:lvl1pPr>
          </a:lstStyle>
          <a:p>
            <a:r>
              <a:rPr lang="ru-RU" dirty="0"/>
              <a:t>Вставьте изображение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6166B-73D9-2B4B-8C38-8A16641DA6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820" y="448460"/>
            <a:ext cx="5756141" cy="18008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t">
            <a:noAutofit/>
          </a:bodyPr>
          <a:lstStyle>
            <a:lvl1pPr>
              <a:defRPr lang="ru-RU" sz="5400" b="1" dirty="0">
                <a:solidFill>
                  <a:srgbClr val="FFFFFF"/>
                </a:solidFill>
                <a:latin typeface="KazimirText Semibold" panose="02070503070706040303" pitchFamily="18" charset="-52"/>
              </a:defRPr>
            </a:lvl1pPr>
          </a:lstStyle>
          <a:p>
            <a:pPr lvl="0"/>
            <a:r>
              <a:rPr lang="ru-RU" dirty="0"/>
              <a:t>Напишите заголовок</a:t>
            </a:r>
          </a:p>
        </p:txBody>
      </p:sp>
      <p:sp>
        <p:nvSpPr>
          <p:cNvPr id="41" name="Номер слайда">
            <a:extLst>
              <a:ext uri="{FF2B5EF4-FFF2-40B4-BE49-F238E27FC236}">
                <a16:creationId xmlns:a16="http://schemas.microsoft.com/office/drawing/2014/main" id="{5B5E77CD-539B-AF40-ACC9-AA9301AF9543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8489469" y="4659313"/>
            <a:ext cx="185948" cy="13849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900">
                <a:solidFill>
                  <a:srgbClr val="FFFFFF"/>
                </a:solidFill>
                <a:latin typeface="Graphik LC Regular" panose="020B0503030202060203" pitchFamily="34" charset="0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2" name="Уровень текста 1…">
            <a:extLst>
              <a:ext uri="{FF2B5EF4-FFF2-40B4-BE49-F238E27FC236}">
                <a16:creationId xmlns:a16="http://schemas.microsoft.com/office/drawing/2014/main" id="{D99A637D-8BDC-514D-B34F-89FC1AE6A4E9}"/>
              </a:ext>
            </a:extLst>
          </p:cNvPr>
          <p:cNvSpPr txBox="1">
            <a:spLocks noGrp="1"/>
          </p:cNvSpPr>
          <p:nvPr>
            <p:ph type="body" sz="quarter" idx="1" hasCustomPrompt="1"/>
          </p:nvPr>
        </p:nvSpPr>
        <p:spPr>
          <a:xfrm rot="16200000">
            <a:off x="7713618" y="1341438"/>
            <a:ext cx="1981201" cy="2667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SzTx/>
              <a:buNone/>
              <a:defRPr sz="900">
                <a:solidFill>
                  <a:srgbClr val="FFFFFF"/>
                </a:solidFill>
                <a:latin typeface="Graphik LC Regular" panose="020B0503030202060203" pitchFamily="34" charset="0"/>
              </a:defRPr>
            </a:lvl1pPr>
            <a:lvl2pPr marL="564356" indent="-107156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2pPr>
            <a:lvl3pPr marL="1017269" indent="-102869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3pPr>
            <a:lvl4pPr marL="1485900" indent="-114300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4pPr>
            <a:lvl5pPr marL="1957387" indent="-128587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5pPr>
          </a:lstStyle>
          <a:p>
            <a:r>
              <a:rPr lang="ru-RU" dirty="0"/>
              <a:t>Название раздела</a:t>
            </a:r>
            <a:endParaRPr dirty="0"/>
          </a:p>
        </p:txBody>
      </p:sp>
      <p:sp>
        <p:nvSpPr>
          <p:cNvPr id="48" name="Текст 47">
            <a:extLst>
              <a:ext uri="{FF2B5EF4-FFF2-40B4-BE49-F238E27FC236}">
                <a16:creationId xmlns:a16="http://schemas.microsoft.com/office/drawing/2014/main" id="{6E3C5A6E-F70B-E04F-B4BC-5B7E0E7EC3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737" y="2465388"/>
            <a:ext cx="5756141" cy="193964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1200" normalizeH="0">
                <a:solidFill>
                  <a:srgbClr val="FFFFFF"/>
                </a:solidFill>
                <a:effectLst/>
                <a:latin typeface="Graphik LC Regular" panose="020B0503030202060203" pitchFamily="34" charset="0"/>
              </a:defRPr>
            </a:lvl1pPr>
          </a:lstStyle>
          <a:p>
            <a:pPr marL="0" lvl="0" indent="0" fontAlgn="auto" hangingPunct="0">
              <a:lnSpc>
                <a:spcPts val="1700"/>
              </a:lnSpc>
              <a:spcBef>
                <a:spcPts val="0"/>
              </a:spcBef>
              <a:buSzTx/>
              <a:buNone/>
            </a:pPr>
            <a:r>
              <a:rPr lang="ru-RU" dirty="0"/>
              <a:t>Раскройте ключевую мысль слайда в подзаголовке </a:t>
            </a:r>
          </a:p>
        </p:txBody>
      </p:sp>
    </p:spTree>
    <p:extLst>
      <p:ext uri="{BB962C8B-B14F-4D97-AF65-F5344CB8AC3E}">
        <p14:creationId xmlns:p14="http://schemas.microsoft.com/office/powerpoint/2010/main" val="652078388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цветовым делением">
    <p:bg>
      <p:bgPr>
        <a:solidFill>
          <a:srgbClr val="DF20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28715FB-B7D3-574E-BCFA-B94955FD51F9}"/>
              </a:ext>
            </a:extLst>
          </p:cNvPr>
          <p:cNvSpPr/>
          <p:nvPr userDrawn="1"/>
        </p:nvSpPr>
        <p:spPr>
          <a:xfrm>
            <a:off x="4713207" y="-109752"/>
            <a:ext cx="5021645" cy="5341434"/>
          </a:xfrm>
          <a:prstGeom prst="rect">
            <a:avLst/>
          </a:prstGeom>
          <a:solidFill>
            <a:srgbClr val="EBEAEC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yntho Pro Regular"/>
            </a:endParaRPr>
          </a:p>
        </p:txBody>
      </p:sp>
      <p:sp>
        <p:nvSpPr>
          <p:cNvPr id="41" name="Номер слайда">
            <a:extLst>
              <a:ext uri="{FF2B5EF4-FFF2-40B4-BE49-F238E27FC236}">
                <a16:creationId xmlns:a16="http://schemas.microsoft.com/office/drawing/2014/main" id="{5B5E77CD-539B-AF40-ACC9-AA9301AF9543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8489469" y="4659313"/>
            <a:ext cx="185948" cy="13849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900">
                <a:solidFill>
                  <a:srgbClr val="242422"/>
                </a:solidFill>
                <a:latin typeface="Graphik LC Regular" panose="020B0503030202060203" pitchFamily="34" charset="0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2" name="Уровень текста 1…">
            <a:extLst>
              <a:ext uri="{FF2B5EF4-FFF2-40B4-BE49-F238E27FC236}">
                <a16:creationId xmlns:a16="http://schemas.microsoft.com/office/drawing/2014/main" id="{D99A637D-8BDC-514D-B34F-89FC1AE6A4E9}"/>
              </a:ext>
            </a:extLst>
          </p:cNvPr>
          <p:cNvSpPr txBox="1">
            <a:spLocks noGrp="1"/>
          </p:cNvSpPr>
          <p:nvPr>
            <p:ph type="body" sz="quarter" idx="1" hasCustomPrompt="1"/>
          </p:nvPr>
        </p:nvSpPr>
        <p:spPr>
          <a:xfrm rot="16200000">
            <a:off x="7713618" y="1341438"/>
            <a:ext cx="1981201" cy="2667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SzTx/>
              <a:buNone/>
              <a:defRPr sz="900">
                <a:solidFill>
                  <a:srgbClr val="242422"/>
                </a:solidFill>
                <a:latin typeface="Graphik LC Regular" panose="020B0503030202060203" pitchFamily="34" charset="0"/>
              </a:defRPr>
            </a:lvl1pPr>
            <a:lvl2pPr marL="564356" indent="-107156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2pPr>
            <a:lvl3pPr marL="1017269" indent="-102869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3pPr>
            <a:lvl4pPr marL="1485900" indent="-114300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4pPr>
            <a:lvl5pPr marL="1957387" indent="-128587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5pPr>
          </a:lstStyle>
          <a:p>
            <a:r>
              <a:rPr lang="ru-RU" dirty="0"/>
              <a:t>Название раздела</a:t>
            </a:r>
            <a:endParaRPr dirty="0"/>
          </a:p>
        </p:txBody>
      </p:sp>
      <p:sp>
        <p:nvSpPr>
          <p:cNvPr id="48" name="Текст 47">
            <a:extLst>
              <a:ext uri="{FF2B5EF4-FFF2-40B4-BE49-F238E27FC236}">
                <a16:creationId xmlns:a16="http://schemas.microsoft.com/office/drawing/2014/main" id="{6E3C5A6E-F70B-E04F-B4BC-5B7E0E7EC3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4975" y="1370111"/>
            <a:ext cx="3995820" cy="201081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1100" normalizeH="0" dirty="0">
                <a:solidFill>
                  <a:srgbClr val="FFFFFF"/>
                </a:solidFill>
                <a:effectLst/>
                <a:latin typeface="Graphik LC Regular" panose="020B0503030202060203" pitchFamily="34" charset="0"/>
                <a:cs typeface="+mj-cs"/>
              </a:defRPr>
            </a:lvl1pPr>
          </a:lstStyle>
          <a:p>
            <a:pPr marL="0" lvl="0" indent="0" fontAlgn="auto" hangingPunct="0">
              <a:lnSpc>
                <a:spcPts val="1800"/>
              </a:lnSpc>
              <a:spcBef>
                <a:spcPts val="0"/>
              </a:spcBef>
              <a:buSzTx/>
              <a:buNone/>
              <a:tabLst>
                <a:tab pos="1549400" algn="l"/>
              </a:tabLst>
            </a:pPr>
            <a:r>
              <a:rPr lang="ru-RU" dirty="0"/>
              <a:t>Образец текста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553DF9-2E6E-9343-A528-A0DB98AA38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2624" y="179458"/>
            <a:ext cx="3038467" cy="939957"/>
          </a:xfrm>
          <a:prstGeom prst="rect">
            <a:avLst/>
          </a:prstGeom>
        </p:spPr>
      </p:pic>
      <p:sp>
        <p:nvSpPr>
          <p:cNvPr id="13" name="Текст 47">
            <a:extLst>
              <a:ext uri="{FF2B5EF4-FFF2-40B4-BE49-F238E27FC236}">
                <a16:creationId xmlns:a16="http://schemas.microsoft.com/office/drawing/2014/main" id="{905BB5B6-A0AA-FB4B-A380-21516DF8F0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47252" y="447379"/>
            <a:ext cx="2885703" cy="215444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1400" normalizeH="0" dirty="0">
                <a:solidFill>
                  <a:srgbClr val="DF2027"/>
                </a:solidFill>
                <a:effectLst/>
                <a:latin typeface="Graphik LC Bold" panose="020B0803030202060203" pitchFamily="34" charset="0"/>
                <a:ea typeface="Graphik LC Bold" panose="020B0803030202060203" pitchFamily="34" charset="0"/>
                <a:cs typeface="Graphik LC Bold" panose="020B0803030202060203" pitchFamily="34" charset="0"/>
              </a:defRPr>
            </a:lvl1pPr>
          </a:lstStyle>
          <a:p>
            <a:pPr marL="0" lvl="0" indent="0" fontAlgn="auto" hangingPunct="0">
              <a:spcBef>
                <a:spcPts val="1200"/>
              </a:spcBef>
              <a:buSzTx/>
              <a:buNone/>
            </a:pPr>
            <a:r>
              <a:rPr lang="ru-RU" dirty="0"/>
              <a:t>Заголовок</a:t>
            </a:r>
          </a:p>
        </p:txBody>
      </p:sp>
      <p:sp>
        <p:nvSpPr>
          <p:cNvPr id="14" name="Текст 47">
            <a:extLst>
              <a:ext uri="{FF2B5EF4-FFF2-40B4-BE49-F238E27FC236}">
                <a16:creationId xmlns:a16="http://schemas.microsoft.com/office/drawing/2014/main" id="{E9536898-ABCC-EF48-BDD9-3AC8E69519D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148180" y="903971"/>
            <a:ext cx="2884775" cy="201081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defRPr kumimoji="0" lang="ru-RU" sz="1100" normalizeH="0" dirty="0">
                <a:solidFill>
                  <a:srgbClr val="242422"/>
                </a:solidFill>
                <a:effectLst/>
                <a:latin typeface="Graphik LC Regular" panose="020B0503030202060203" pitchFamily="34" charset="0"/>
                <a:cs typeface="+mj-cs"/>
              </a:defRPr>
            </a:lvl1pPr>
          </a:lstStyle>
          <a:p>
            <a:pPr marL="0" lvl="0" indent="0" fontAlgn="auto" hangingPunct="0">
              <a:lnSpc>
                <a:spcPts val="1800"/>
              </a:lnSpc>
              <a:spcBef>
                <a:spcPts val="0"/>
              </a:spcBef>
              <a:buSzTx/>
              <a:buNone/>
              <a:tabLst>
                <a:tab pos="1549400" algn="l"/>
              </a:tabLst>
            </a:pPr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40578910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">
    <p:bg>
      <p:bgPr>
        <a:solidFill>
          <a:srgbClr val="DF20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25875" y="416433"/>
            <a:ext cx="5737226" cy="430888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 sz="2800" b="1">
                <a:solidFill>
                  <a:srgbClr val="FFFFFF"/>
                </a:solidFill>
                <a:latin typeface="KazimirText Semibold" panose="02070503070706040303" pitchFamily="18" charset="-52"/>
              </a:defRPr>
            </a:lvl1pPr>
          </a:lstStyle>
          <a:p>
            <a:r>
              <a:rPr lang="ru-RU" dirty="0"/>
              <a:t>Напишите призыв к действию </a:t>
            </a:r>
            <a:endParaRPr dirty="0"/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 rot="16200000">
            <a:off x="7713618" y="1341438"/>
            <a:ext cx="1981201" cy="2667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spcBef>
                <a:spcPts val="0"/>
              </a:spcBef>
              <a:buSzTx/>
              <a:buNone/>
              <a:defRPr sz="900">
                <a:solidFill>
                  <a:srgbClr val="FFFFFF"/>
                </a:solidFill>
                <a:latin typeface="Graphik LC Regular" panose="020B0503030202060203" pitchFamily="34" charset="0"/>
              </a:defRPr>
            </a:lvl1pPr>
            <a:lvl2pPr marL="564356" indent="-107156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2pPr>
            <a:lvl3pPr marL="1017269" indent="-102869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3pPr>
            <a:lvl4pPr marL="1485900" indent="-114300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4pPr>
            <a:lvl5pPr marL="1957387" indent="-128587" algn="r">
              <a:spcBef>
                <a:spcPts val="0"/>
              </a:spcBef>
              <a:defRPr sz="900">
                <a:solidFill>
                  <a:srgbClr val="E90029"/>
                </a:solidFill>
              </a:defRPr>
            </a:lvl5pPr>
          </a:lstStyle>
          <a:p>
            <a:r>
              <a:rPr lang="ru-RU" dirty="0"/>
              <a:t>Контакты</a:t>
            </a:r>
            <a:endParaRPr dirty="0"/>
          </a:p>
        </p:txBody>
      </p:sp>
      <p:sp>
        <p:nvSpPr>
          <p:cNvPr id="7" name="Прямоугольник 3">
            <a:extLst>
              <a:ext uri="{FF2B5EF4-FFF2-40B4-BE49-F238E27FC236}">
                <a16:creationId xmlns:a16="http://schemas.microsoft.com/office/drawing/2014/main" id="{874F8086-3C90-CB42-A470-C35FA2EDA962}"/>
              </a:ext>
            </a:extLst>
          </p:cNvPr>
          <p:cNvSpPr/>
          <p:nvPr/>
        </p:nvSpPr>
        <p:spPr>
          <a:xfrm>
            <a:off x="0" y="2857500"/>
            <a:ext cx="9144001" cy="2286000"/>
          </a:xfrm>
          <a:prstGeom prst="rect">
            <a:avLst/>
          </a:prstGeom>
          <a:solidFill>
            <a:srgbClr val="EFEEEF"/>
          </a:solidFill>
          <a:ln w="12700" cap="flat">
            <a:noFill/>
            <a:miter lim="400000"/>
          </a:ln>
          <a:effectLst>
            <a:outerShdw blurRad="393700" rotWithShape="0">
              <a:srgbClr val="000000">
                <a:alpha val="18000"/>
              </a:srgbClr>
            </a:outerShdw>
          </a:effectLst>
        </p:spPr>
        <p:txBody>
          <a:bodyPr wrap="square" lIns="45719" tIns="45719" rIns="45719" bIns="45719" numCol="1" anchor="t">
            <a:noAutofit/>
          </a:bodyPr>
          <a:lstStyle/>
          <a:p>
            <a:endParaRPr dirty="0"/>
          </a:p>
        </p:txBody>
      </p:sp>
      <p:sp>
        <p:nvSpPr>
          <p:cNvPr id="17" name="Текст 47">
            <a:extLst>
              <a:ext uri="{FF2B5EF4-FFF2-40B4-BE49-F238E27FC236}">
                <a16:creationId xmlns:a16="http://schemas.microsoft.com/office/drawing/2014/main" id="{69CF7441-00E0-4143-A9FF-AC13993FEC62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431800" y="1334358"/>
            <a:ext cx="3720570" cy="1077218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kumimoji="0" lang="ru-RU" sz="1400" normalizeH="0" dirty="0">
                <a:solidFill>
                  <a:srgbClr val="FFFFFF"/>
                </a:solidFill>
                <a:effectLst/>
                <a:latin typeface="Graphik LC Regular" panose="020B0503030202060203" pitchFamily="34" charset="0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АО «Эксперт РА»</a:t>
            </a:r>
            <a:br>
              <a:rPr lang="ru-RU" dirty="0"/>
            </a:br>
            <a:r>
              <a:rPr lang="ru-RU" dirty="0"/>
              <a:t>Москва, ул. </a:t>
            </a:r>
            <a:r>
              <a:rPr lang="ru-RU" dirty="0" err="1"/>
              <a:t>Николоямская</a:t>
            </a:r>
            <a:r>
              <a:rPr lang="ru-RU" dirty="0"/>
              <a:t>, дом 13, стр. 2 </a:t>
            </a:r>
          </a:p>
          <a:p>
            <a:pPr marL="0" lvl="0" indent="0" fontAlgn="auto" hangingPunct="0">
              <a:spcBef>
                <a:spcPts val="0"/>
              </a:spcBef>
              <a:buSzTx/>
              <a:buNone/>
            </a:pPr>
            <a:endParaRPr lang="ru-RU" dirty="0"/>
          </a:p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+7 (495) 225-34-44</a:t>
            </a:r>
          </a:p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 err="1"/>
              <a:t>www.raexpert.ru</a:t>
            </a:r>
            <a:endParaRPr lang="ru-RU" dirty="0"/>
          </a:p>
        </p:txBody>
      </p:sp>
      <p:sp>
        <p:nvSpPr>
          <p:cNvPr id="18" name="Текст 47">
            <a:extLst>
              <a:ext uri="{FF2B5EF4-FFF2-40B4-BE49-F238E27FC236}">
                <a16:creationId xmlns:a16="http://schemas.microsoft.com/office/drawing/2014/main" id="{0B163F3F-E33A-694F-98E0-8B2811654E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5875" y="3313334"/>
            <a:ext cx="1656332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12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Graphik LC Bold" panose="020B0803030202060203" pitchFamily="34" charset="0"/>
                <a:ea typeface="Graphik LC Bold" panose="020B0803030202060203" pitchFamily="34" charset="0"/>
                <a:cs typeface="Graphik LC Bold" panose="020B0803030202060203" pitchFamily="34" charset="0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Заголовок</a:t>
            </a:r>
          </a:p>
        </p:txBody>
      </p:sp>
      <p:sp>
        <p:nvSpPr>
          <p:cNvPr id="19" name="Текст 47">
            <a:extLst>
              <a:ext uri="{FF2B5EF4-FFF2-40B4-BE49-F238E27FC236}">
                <a16:creationId xmlns:a16="http://schemas.microsoft.com/office/drawing/2014/main" id="{0D50D5CE-F88E-9640-BC4F-2D2DF11120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1800" y="3656370"/>
            <a:ext cx="1656332" cy="138499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900" b="0" i="0" u="none" strike="noStrike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Fill>
                  <a:solidFill>
                    <a:srgbClr val="009999"/>
                  </a:solidFill>
                </a:uFill>
                <a:latin typeface="Graphik LC Regular" panose="020B0503030202060203" pitchFamily="34" charset="0"/>
                <a:ea typeface="+mn-ea"/>
                <a:cs typeface="+mn-cs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Информация</a:t>
            </a:r>
          </a:p>
        </p:txBody>
      </p:sp>
      <p:sp>
        <p:nvSpPr>
          <p:cNvPr id="23" name="Текст 47">
            <a:extLst>
              <a:ext uri="{FF2B5EF4-FFF2-40B4-BE49-F238E27FC236}">
                <a16:creationId xmlns:a16="http://schemas.microsoft.com/office/drawing/2014/main" id="{F0D58B3A-DBCD-324C-958C-60E72E21DF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16756" y="3322784"/>
            <a:ext cx="1656332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12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Graphik LC Bold" panose="020B0803030202060203" pitchFamily="34" charset="0"/>
                <a:ea typeface="Graphik LC Bold" panose="020B0803030202060203" pitchFamily="34" charset="0"/>
                <a:cs typeface="Graphik LC Bold" panose="020B0803030202060203" pitchFamily="34" charset="0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Заголовок</a:t>
            </a:r>
          </a:p>
        </p:txBody>
      </p:sp>
      <p:sp>
        <p:nvSpPr>
          <p:cNvPr id="24" name="Текст 47">
            <a:extLst>
              <a:ext uri="{FF2B5EF4-FFF2-40B4-BE49-F238E27FC236}">
                <a16:creationId xmlns:a16="http://schemas.microsoft.com/office/drawing/2014/main" id="{66A74A20-2765-3343-8E31-2D3FE8C4ADD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122681" y="3665820"/>
            <a:ext cx="1656332" cy="138499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900" b="0" i="0" u="none" strike="noStrike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Fill>
                  <a:solidFill>
                    <a:srgbClr val="009999"/>
                  </a:solidFill>
                </a:uFill>
                <a:latin typeface="Graphik LC Regular" panose="020B0503030202060203" pitchFamily="34" charset="0"/>
                <a:ea typeface="+mn-ea"/>
                <a:cs typeface="+mn-cs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Информация</a:t>
            </a:r>
          </a:p>
        </p:txBody>
      </p:sp>
      <p:sp>
        <p:nvSpPr>
          <p:cNvPr id="25" name="Текст 47">
            <a:extLst>
              <a:ext uri="{FF2B5EF4-FFF2-40B4-BE49-F238E27FC236}">
                <a16:creationId xmlns:a16="http://schemas.microsoft.com/office/drawing/2014/main" id="{908628CD-F400-7C48-BBD9-380D48BD9BC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01712" y="3322784"/>
            <a:ext cx="1656332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12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Graphik LC Bold" panose="020B0803030202060203" pitchFamily="34" charset="0"/>
                <a:ea typeface="Graphik LC Bold" panose="020B0803030202060203" pitchFamily="34" charset="0"/>
                <a:cs typeface="Graphik LC Bold" panose="020B0803030202060203" pitchFamily="34" charset="0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Заголовок</a:t>
            </a:r>
          </a:p>
        </p:txBody>
      </p:sp>
      <p:sp>
        <p:nvSpPr>
          <p:cNvPr id="26" name="Текст 47">
            <a:extLst>
              <a:ext uri="{FF2B5EF4-FFF2-40B4-BE49-F238E27FC236}">
                <a16:creationId xmlns:a16="http://schemas.microsoft.com/office/drawing/2014/main" id="{D72A337B-8479-1F43-BE1D-FD910FEA9D9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07637" y="3665820"/>
            <a:ext cx="1656332" cy="138499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ru-RU" sz="900" b="0" i="0" u="none" strike="noStrike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Fill>
                  <a:solidFill>
                    <a:srgbClr val="009999"/>
                  </a:solidFill>
                </a:uFill>
                <a:latin typeface="Graphik LC Regular" panose="020B0503030202060203" pitchFamily="34" charset="0"/>
                <a:ea typeface="+mn-ea"/>
                <a:cs typeface="+mn-cs"/>
                <a:sym typeface="Cyntho Pro Regular"/>
              </a:defRPr>
            </a:lvl1pPr>
          </a:lstStyle>
          <a:p>
            <a:pPr marL="0" lvl="0" indent="0" fontAlgn="auto" hangingPunct="0">
              <a:spcBef>
                <a:spcPts val="0"/>
              </a:spcBef>
              <a:buSzTx/>
              <a:buNone/>
            </a:pPr>
            <a:r>
              <a:rPr lang="ru-RU" dirty="0"/>
              <a:t>Информация</a:t>
            </a:r>
          </a:p>
        </p:txBody>
      </p:sp>
    </p:spTree>
    <p:extLst>
      <p:ext uri="{BB962C8B-B14F-4D97-AF65-F5344CB8AC3E}">
        <p14:creationId xmlns:p14="http://schemas.microsoft.com/office/powerpoint/2010/main" val="3129065643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272">
          <p15:clr>
            <a:srgbClr val="FBAE40"/>
          </p15:clr>
        </p15:guide>
        <p15:guide id="2" pos="5465">
          <p15:clr>
            <a:srgbClr val="FBAE40"/>
          </p15:clr>
        </p15:guide>
        <p15:guide id="3" orient="horz" pos="305">
          <p15:clr>
            <a:srgbClr val="FBAE40"/>
          </p15:clr>
        </p15:guide>
        <p15:guide id="4" orient="horz" pos="293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E900-E6CC-4075-A7F3-120DE31C94F1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582D8-351D-4917-A726-434B210433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79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A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1" r:id="rId2"/>
    <p:sldLayoutId id="2147483652" r:id="rId3"/>
    <p:sldLayoutId id="2147483653" r:id="rId4"/>
    <p:sldLayoutId id="2147483655" r:id="rId5"/>
    <p:sldLayoutId id="2147483658" r:id="rId6"/>
  </p:sldLayoutIdLst>
  <p:transition spd="med"/>
  <p:hf hdr="0" ftr="0" dt="0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E90029"/>
          </a:solidFill>
          <a:uFillTx/>
          <a:latin typeface="+mj-lt"/>
          <a:ea typeface="+mj-ea"/>
          <a:cs typeface="+mj-cs"/>
          <a:sym typeface="Didot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1pPr>
      <a:lvl2pPr marL="790575" marR="0" indent="-333375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–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2pPr>
      <a:lvl3pPr marL="1234439" marR="0" indent="-320039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3pPr>
      <a:lvl4pPr marL="1727200" marR="0" indent="-35560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–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4pPr>
      <a:lvl5pPr marL="2228850" marR="0" indent="-40005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5pPr>
      <a:lvl6pPr marL="2686050" marR="0" indent="-40005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6pPr>
      <a:lvl7pPr marL="3143250" marR="0" indent="-40005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7pPr>
      <a:lvl8pPr marL="3600450" marR="0" indent="-40005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8pPr>
      <a:lvl9pPr marL="4057650" marR="0" indent="-40005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yntho Pro Regular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5pPr>
      <a:lvl6pPr marL="0" marR="0" indent="22860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6pPr>
      <a:lvl7pPr marL="0" marR="0" indent="2743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7pPr>
      <a:lvl8pPr marL="0" marR="0" indent="3200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8pPr>
      <a:lvl9pPr marL="0" marR="0" indent="3657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yntho Pro Regular"/>
        </a:defRPr>
      </a:lvl9pPr>
    </p:otherStyle>
  </p:txStyles>
  <p:extLst>
    <p:ext uri="{27BBF7A9-308A-43DC-89C8-2F10F3537804}">
      <p15:sldGuideLst xmlns:p15="http://schemas.microsoft.com/office/powerpoint/2012/main">
        <p15:guide id="1" pos="272" userDrawn="1">
          <p15:clr>
            <a:srgbClr val="F26B43"/>
          </p15:clr>
        </p15:guide>
        <p15:guide id="2" orient="horz" pos="305" userDrawn="1">
          <p15:clr>
            <a:srgbClr val="F26B43"/>
          </p15:clr>
        </p15:guide>
        <p15:guide id="3" orient="horz" pos="2935" userDrawn="1">
          <p15:clr>
            <a:srgbClr val="F26B43"/>
          </p15:clr>
        </p15:guide>
        <p15:guide id="4" pos="546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A725FC9-22D8-4EC7-8B47-F7137D625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00"/>
            <a:ext cx="9144000" cy="60960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0BA50C7-9C7A-430C-85EC-5BFC38B208F4}"/>
              </a:ext>
            </a:extLst>
          </p:cNvPr>
          <p:cNvSpPr/>
          <p:nvPr/>
        </p:nvSpPr>
        <p:spPr>
          <a:xfrm rot="5400000">
            <a:off x="1744860" y="-2249319"/>
            <a:ext cx="5654282" cy="9144001"/>
          </a:xfrm>
          <a:prstGeom prst="rect">
            <a:avLst/>
          </a:prstGeom>
          <a:gradFill>
            <a:gsLst>
              <a:gs pos="0">
                <a:schemeClr val="tx1">
                  <a:alpha val="38000"/>
                </a:schemeClr>
              </a:gs>
              <a:gs pos="97000">
                <a:schemeClr val="accent2">
                  <a:lumMod val="25000"/>
                </a:schemeClr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yntho Pro Regular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1A96221-8767-47C1-9543-576EFAE5E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23" y="2131417"/>
            <a:ext cx="4261456" cy="2092881"/>
          </a:xfrm>
        </p:spPr>
        <p:txBody>
          <a:bodyPr/>
          <a:lstStyle/>
          <a:p>
            <a:r>
              <a:rPr lang="en-US" sz="4000" dirty="0">
                <a:latin typeface="Lora" panose="00000500000000000000" pitchFamily="2" charset="-52"/>
              </a:rPr>
              <a:t>2025: </a:t>
            </a:r>
            <a:r>
              <a:rPr lang="ru-RU" sz="4000" dirty="0">
                <a:latin typeface="Lora" panose="00000500000000000000" pitchFamily="2" charset="-52"/>
              </a:rPr>
              <a:t>под железной пятой</a:t>
            </a:r>
            <a:br>
              <a:rPr lang="ru-RU" sz="4000" dirty="0">
                <a:latin typeface="Lora" panose="00000500000000000000" pitchFamily="2" charset="-52"/>
              </a:rPr>
            </a:br>
            <a:br>
              <a:rPr lang="ru-RU" sz="4000" dirty="0">
                <a:latin typeface="Lora" panose="00000500000000000000" pitchFamily="2" charset="-52"/>
              </a:rPr>
            </a:br>
            <a:r>
              <a:rPr lang="ru-RU" sz="1600" b="0" dirty="0">
                <a:latin typeface="+mn-lt"/>
              </a:rPr>
              <a:t>Антон Табах, «Эксперт РА»</a:t>
            </a:r>
            <a:endParaRPr lang="ru-RU" sz="4000" b="0" dirty="0">
              <a:latin typeface="+mn-lt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3663878-617D-42C0-91DA-D73630C8E4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7240" y="378123"/>
            <a:ext cx="2072594" cy="8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852534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21C209-3412-4C83-893A-86F0FDFD77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4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603"/>
            <a:ext cx="9144000" cy="5142549"/>
          </a:xfrm>
          <a:prstGeom prst="rect">
            <a:avLst/>
          </a:prstGeom>
        </p:spPr>
      </p:pic>
      <p:sp>
        <p:nvSpPr>
          <p:cNvPr id="16" name="Номер слайда 1">
            <a:extLst>
              <a:ext uri="{FF2B5EF4-FFF2-40B4-BE49-F238E27FC236}">
                <a16:creationId xmlns:a16="http://schemas.microsoft.com/office/drawing/2014/main" id="{F553340D-AFF6-4379-B581-1EF50B0F44F8}"/>
              </a:ext>
            </a:extLst>
          </p:cNvPr>
          <p:cNvSpPr txBox="1">
            <a:spLocks noChangeArrowheads="1"/>
          </p:cNvSpPr>
          <p:nvPr/>
        </p:nvSpPr>
        <p:spPr>
          <a:xfrm>
            <a:off x="8489469" y="4735513"/>
            <a:ext cx="185948" cy="13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kumimoji="0" sz="2101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1pPr>
            <a:lvl2pPr marL="557218" marR="0" indent="-214315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2pPr>
            <a:lvl3pPr marL="857259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3pPr>
            <a:lvl4pPr marL="1200162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4pPr>
            <a:lvl5pPr marL="1543067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5pPr>
            <a:lvl6pPr marL="1885970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6pPr>
            <a:lvl7pPr marL="2228874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7pPr>
            <a:lvl8pPr marL="2571777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8pPr>
            <a:lvl9pPr marL="2914680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050" dirty="0">
              <a:solidFill>
                <a:schemeClr val="bg1">
                  <a:lumMod val="25000"/>
                </a:schemeClr>
              </a:solidFill>
              <a:latin typeface="+mn-lt"/>
            </a:endParaRP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21864E5E-412F-4876-A10D-05C105D41D64}"/>
              </a:ext>
            </a:extLst>
          </p:cNvPr>
          <p:cNvSpPr txBox="1">
            <a:spLocks/>
          </p:cNvSpPr>
          <p:nvPr/>
        </p:nvSpPr>
        <p:spPr>
          <a:xfrm>
            <a:off x="327022" y="1223109"/>
            <a:ext cx="2060577" cy="1325563"/>
          </a:xfrm>
        </p:spPr>
        <p:txBody>
          <a:bodyPr>
            <a:noAutofit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1pPr>
            <a:lvl2pPr marL="3429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5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2pPr>
            <a:lvl3pPr marL="6858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35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3pPr>
            <a:lvl4pPr marL="10287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4pPr>
            <a:lvl5pPr marL="13716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5pPr>
            <a:lvl6pPr marL="17145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6pPr>
            <a:lvl7pPr marL="20574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7pPr>
            <a:lvl8pPr marL="24003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8pPr>
            <a:lvl9pPr marL="27432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9pPr>
          </a:lstStyle>
          <a:p>
            <a:pPr algn="l" hangingPunct="1"/>
            <a:endParaRPr lang="ru-RU" sz="1600"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14C1A0AB-9AD8-42C6-863C-FE3B2A5C6D50}"/>
              </a:ext>
            </a:extLst>
          </p:cNvPr>
          <p:cNvSpPr txBox="1">
            <a:spLocks/>
          </p:cNvSpPr>
          <p:nvPr/>
        </p:nvSpPr>
        <p:spPr>
          <a:xfrm>
            <a:off x="327022" y="2848709"/>
            <a:ext cx="2060577" cy="1325563"/>
          </a:xfrm>
        </p:spPr>
        <p:txBody>
          <a:bodyPr>
            <a:noAutofit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1pPr>
            <a:lvl2pPr marL="3429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5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2pPr>
            <a:lvl3pPr marL="6858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35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3pPr>
            <a:lvl4pPr marL="10287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4pPr>
            <a:lvl5pPr marL="13716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5pPr>
            <a:lvl6pPr marL="17145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6pPr>
            <a:lvl7pPr marL="20574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7pPr>
            <a:lvl8pPr marL="24003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8pPr>
            <a:lvl9pPr marL="27432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9pPr>
          </a:lstStyle>
          <a:p>
            <a:pPr algn="l" hangingPunct="1"/>
            <a:endParaRPr lang="ru-RU" sz="1600"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id="{E77956B1-C0D9-457A-9B92-296481A72BD2}"/>
              </a:ext>
            </a:extLst>
          </p:cNvPr>
          <p:cNvSpPr txBox="1">
            <a:spLocks/>
          </p:cNvSpPr>
          <p:nvPr/>
        </p:nvSpPr>
        <p:spPr>
          <a:xfrm>
            <a:off x="4883916" y="1885890"/>
            <a:ext cx="3933062" cy="233449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1pPr>
            <a:lvl2pPr marL="790575" marR="0" indent="-333375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2pPr>
            <a:lvl3pPr marL="1234439" marR="0" indent="-320039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3pPr>
            <a:lvl4pPr marL="1727200" marR="0" indent="-35560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–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4pPr>
            <a:lvl5pPr marL="2228850" marR="0" indent="-40005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5pPr>
            <a:lvl6pPr marL="2686050" marR="0" indent="-40005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6pPr>
            <a:lvl7pPr marL="3143250" marR="0" indent="-40005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7pPr>
            <a:lvl8pPr marL="3600450" marR="0" indent="-40005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8pPr>
            <a:lvl9pPr marL="4057650" marR="0" indent="-400050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»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9pPr>
          </a:lstStyle>
          <a:p>
            <a:pPr marL="177800" indent="-177800" hangingPunct="1">
              <a:buClr>
                <a:srgbClr val="FF0000"/>
              </a:buClr>
              <a:buSzPct val="200000"/>
            </a:pPr>
            <a:r>
              <a:rPr lang="ru-RU" sz="1400" strike="sngStrike" dirty="0">
                <a:solidFill>
                  <a:srgbClr val="FF0000"/>
                </a:solidFill>
                <a:latin typeface="Montserrat (Основной текст)"/>
              </a:rPr>
              <a:t>Инфляция: снижается, вопрос в сценарии снижения</a:t>
            </a:r>
            <a:r>
              <a:rPr lang="en-US" sz="1400" strike="sngStrike" dirty="0">
                <a:solidFill>
                  <a:srgbClr val="FF0000"/>
                </a:solidFill>
                <a:latin typeface="Montserrat (Основной текст)"/>
              </a:rPr>
              <a:t> </a:t>
            </a:r>
            <a:r>
              <a:rPr lang="ru-RU" sz="1400" b="1" dirty="0">
                <a:solidFill>
                  <a:srgbClr val="FF0000"/>
                </a:solidFill>
                <a:latin typeface="Montserrat (Основной текст)"/>
              </a:rPr>
              <a:t>НОВАЯ ВОЛНА</a:t>
            </a:r>
            <a:endParaRPr lang="en-US" sz="1400" b="1" dirty="0">
              <a:solidFill>
                <a:srgbClr val="FF0000"/>
              </a:solidFill>
              <a:latin typeface="Montserrat (Основной текст)"/>
            </a:endParaRPr>
          </a:p>
          <a:p>
            <a:pPr marL="177800" indent="-177800" hangingPunct="1">
              <a:buClr>
                <a:srgbClr val="FF0000"/>
              </a:buClr>
              <a:buSzPct val="200000"/>
            </a:pPr>
            <a:r>
              <a:rPr lang="ru-RU" sz="1400" dirty="0">
                <a:solidFill>
                  <a:schemeClr val="bg1"/>
                </a:solidFill>
                <a:latin typeface="Montserrat (Основной текст)"/>
              </a:rPr>
              <a:t>Высокие ставки до начала 20</a:t>
            </a:r>
            <a:r>
              <a:rPr lang="ru-RU" sz="1400" strike="sngStrike" dirty="0">
                <a:solidFill>
                  <a:schemeClr val="bg1"/>
                </a:solidFill>
                <a:latin typeface="Montserrat (Основной текст)"/>
              </a:rPr>
              <a:t>25</a:t>
            </a:r>
            <a:r>
              <a:rPr lang="ru-RU" sz="1400" strike="sngStrike" dirty="0">
                <a:solidFill>
                  <a:srgbClr val="FF0000"/>
                </a:solidFill>
                <a:latin typeface="Montserrat (Основной текст)"/>
              </a:rPr>
              <a:t>27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Montserrat (Основной текст)"/>
              </a:rPr>
              <a:t>  </a:t>
            </a:r>
            <a:r>
              <a:rPr lang="ru-RU" sz="1400" b="1" dirty="0">
                <a:solidFill>
                  <a:srgbClr val="FF0000"/>
                </a:solidFill>
                <a:latin typeface="Montserrat (Основной текст)"/>
              </a:rPr>
              <a:t>ЖЕСТЧЕ!</a:t>
            </a:r>
            <a:endParaRPr lang="en-US" sz="1400" b="1" dirty="0">
              <a:solidFill>
                <a:srgbClr val="FF0000"/>
              </a:solidFill>
              <a:latin typeface="Montserrat (Основной текст)"/>
            </a:endParaRPr>
          </a:p>
          <a:p>
            <a:pPr marL="177800" indent="-177800" hangingPunct="1">
              <a:buClr>
                <a:srgbClr val="FF0000"/>
              </a:buClr>
              <a:buSzPct val="200000"/>
            </a:pPr>
            <a:r>
              <a:rPr lang="ru-RU" sz="1400" b="1" dirty="0">
                <a:solidFill>
                  <a:schemeClr val="bg1"/>
                </a:solidFill>
                <a:latin typeface="Montserrat (Основной текст)"/>
              </a:rPr>
              <a:t>Бюджет не столь щедрый, как это принято считать </a:t>
            </a:r>
            <a:r>
              <a:rPr lang="ru-RU" sz="1400" b="1" dirty="0">
                <a:solidFill>
                  <a:srgbClr val="FF0000"/>
                </a:solidFill>
                <a:latin typeface="Montserrat (Основной текст)"/>
              </a:rPr>
              <a:t>МЕСТАМИ</a:t>
            </a:r>
            <a:endParaRPr lang="en-US" sz="1400" b="1" dirty="0">
              <a:solidFill>
                <a:srgbClr val="FF0000"/>
              </a:solidFill>
              <a:latin typeface="Montserrat (Основной текст)"/>
            </a:endParaRPr>
          </a:p>
          <a:p>
            <a:pPr marL="177800" indent="-177800" hangingPunct="1">
              <a:buClr>
                <a:srgbClr val="FF0000"/>
              </a:buClr>
              <a:buSzPct val="200000"/>
            </a:pPr>
            <a:r>
              <a:rPr lang="ru-RU" sz="1400" b="1" dirty="0">
                <a:solidFill>
                  <a:schemeClr val="bg1"/>
                </a:solidFill>
                <a:latin typeface="Montserrat (Основной текст)"/>
              </a:rPr>
              <a:t>Санкции не риск, а постоянный фактор</a:t>
            </a:r>
          </a:p>
          <a:p>
            <a:pPr marL="177800" indent="-177800" hangingPunct="1">
              <a:buClr>
                <a:srgbClr val="FF0000"/>
              </a:buClr>
              <a:buSzPct val="200000"/>
            </a:pPr>
            <a:r>
              <a:rPr lang="ru-RU" sz="1400" b="1" dirty="0">
                <a:solidFill>
                  <a:schemeClr val="bg1"/>
                </a:solidFill>
                <a:latin typeface="Montserrat (Основной текст)"/>
              </a:rPr>
              <a:t>Рубль остается крайне волатильным</a:t>
            </a:r>
            <a:endParaRPr lang="en-US" sz="1400" b="1" dirty="0">
              <a:solidFill>
                <a:schemeClr val="bg1"/>
              </a:solidFill>
              <a:latin typeface="Montserrat (Основной текст)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AA910E2-9E3A-4C32-8960-58FD3F4552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242810"/>
              </p:ext>
            </p:extLst>
          </p:nvPr>
        </p:nvGraphicFramePr>
        <p:xfrm>
          <a:off x="425875" y="1885890"/>
          <a:ext cx="4331368" cy="2210880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3053514">
                  <a:extLst>
                    <a:ext uri="{9D8B030D-6E8A-4147-A177-3AD203B41FA5}">
                      <a16:colId xmlns:a16="http://schemas.microsoft.com/office/drawing/2014/main" val="96295798"/>
                    </a:ext>
                  </a:extLst>
                </a:gridCol>
                <a:gridCol w="1277854">
                  <a:extLst>
                    <a:ext uri="{9D8B030D-6E8A-4147-A177-3AD203B41FA5}">
                      <a16:colId xmlns:a16="http://schemas.microsoft.com/office/drawing/2014/main" val="4170600238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ВВП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‘24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3.9+ </a:t>
                      </a:r>
                      <a:r>
                        <a:rPr lang="en-US" sz="1600" b="0" i="0" u="none" strike="sng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2.1</a:t>
                      </a:r>
                      <a:endParaRPr lang="ru-RU" sz="1600" b="0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12155503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Инфляция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‘24</a:t>
                      </a:r>
                      <a:endParaRPr lang="ru-RU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9</a:t>
                      </a:r>
                      <a:r>
                        <a:rPr lang="en-US" sz="1600" b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ru-RU" sz="1600" b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 </a:t>
                      </a:r>
                      <a:r>
                        <a:rPr lang="en-US" sz="1600" b="0" u="none" strike="sng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lang="ru-RU" sz="1600" b="0" u="none" strike="sng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en-US" sz="1600" b="0" u="none" strike="sng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600" b="0" i="0" u="none" strike="sng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19490756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Ключевая ставка дек 23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16,0</a:t>
                      </a:r>
                      <a:endParaRPr lang="ru-RU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152121846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Ключевая ставка дек 24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21</a:t>
                      </a:r>
                      <a:r>
                        <a:rPr lang="ru-RU" sz="1600" b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0" u="none" strike="sng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1600" b="0" u="none" strike="sng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3,5</a:t>
                      </a:r>
                      <a:endParaRPr lang="ru-RU" sz="1600" b="0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161625337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Ключевая ставка дек 2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???</a:t>
                      </a:r>
                      <a:endParaRPr lang="ru-RU" sz="1600" b="1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95309774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Дефицит бюджета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’24</a:t>
                      </a:r>
                      <a:endParaRPr lang="ru-RU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-1,7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179748278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Безработица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’24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,9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2368323141"/>
                  </a:ext>
                </a:extLst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800"/>
              </a:spcAft>
            </a:pPr>
            <a:r>
              <a:rPr lang="ru-RU" sz="360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Читая старый гороскоп: </a:t>
            </a:r>
            <a:br>
              <a:rPr lang="ru-RU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</a:br>
            <a:r>
              <a:rPr lang="ru-RU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ожидания год назад </a:t>
            </a:r>
            <a:br>
              <a:rPr lang="ru-RU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</a:br>
            <a:r>
              <a:rPr lang="en-US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vs </a:t>
            </a:r>
            <a:r>
              <a:rPr lang="ru-RU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реальность</a:t>
            </a:r>
            <a:r>
              <a:rPr lang="en-US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/</a:t>
            </a:r>
            <a:r>
              <a:rPr lang="ru-RU" sz="2000" b="0" dirty="0">
                <a:solidFill>
                  <a:schemeClr val="bg1"/>
                </a:solidFill>
                <a:latin typeface="Lora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текущие ожидания</a:t>
            </a:r>
            <a:br>
              <a:rPr lang="ru-RU" dirty="0">
                <a:solidFill>
                  <a:schemeClr val="bg1"/>
                </a:solidFill>
                <a:latin typeface="Lora" panose="00000500000000000000" pitchFamily="2" charset="-52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9747BC10-21E7-4E54-ABDE-801BA3E86848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3780169-2D07-46F7-8D96-5D7D4E1FBD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493879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16749C6C-0332-42CD-887D-036E84725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4535">
            <a:off x="4327951" y="765378"/>
            <a:ext cx="36703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D409FB-69C9-433B-9E89-570BEFE928B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272" y="617340"/>
            <a:ext cx="8161361" cy="459076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3EB4F-046C-4CC8-B46F-BCFD34586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Lora" pitchFamily="2" charset="-52"/>
              </a:rPr>
              <a:t>Шоки года (возможные)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DF9AB31-AD36-4934-AA04-2A4A5658D13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D3E8121-67F8-4B5B-AF12-ED77ACD7201E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97150" y="1911878"/>
            <a:ext cx="50574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Мировая тарифная война: замедление роста и падение цен на сырье</a:t>
            </a:r>
          </a:p>
          <a:p>
            <a:pPr marL="285750" indent="-285750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Целевые и исполнимые санкции на российский </a:t>
            </a:r>
            <a:r>
              <a:rPr lang="ru-RU" sz="1600" dirty="0" err="1">
                <a:solidFill>
                  <a:schemeClr val="bg1"/>
                </a:solidFill>
              </a:rPr>
              <a:t>нефтегаз</a:t>
            </a:r>
            <a:endParaRPr lang="ru-RU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Резкое улучшение геополитической ситуации (не слишком вероятно, но «перевернет стол»)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47B6A12-AC38-4509-B65D-1C77622577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015330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1A2855-9331-48DB-999C-62CFE5F179D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4000"/>
                    </a14:imgEffect>
                    <a14:imgEffect>
                      <a14:brightnessContrast brigh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2695"/>
            <a:ext cx="9144000" cy="6096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3EB4F-046C-4CC8-B46F-BCFD34586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874" y="416433"/>
            <a:ext cx="6480251" cy="430888"/>
          </a:xfrm>
        </p:spPr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Lora" pitchFamily="2" charset="-52"/>
              </a:rPr>
              <a:t>Ограниченный бюджетный импульс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DF9AB31-AD36-4934-AA04-2A4A5658D13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D3E8121-67F8-4B5B-AF12-ED77ACD7201E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97150" y="1670949"/>
            <a:ext cx="6234063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Большие расходы в конце года – высокая фоновая инфляция в 1П25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Бюджет – жесткий, особенно по расходам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+1-1.5 % к инфляции в 2025 году из-за индексации тарифов и </a:t>
            </a:r>
            <a:r>
              <a:rPr lang="ru-RU" sz="1600" dirty="0" err="1">
                <a:solidFill>
                  <a:schemeClr val="bg1"/>
                </a:solidFill>
              </a:rPr>
              <a:t>утильсбора</a:t>
            </a:r>
            <a:endParaRPr lang="ru-RU" sz="1600" dirty="0">
              <a:solidFill>
                <a:schemeClr val="bg1"/>
              </a:solidFill>
            </a:endParaRP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Региональные бюджеты с 2025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ru-RU" sz="1600" dirty="0">
                <a:solidFill>
                  <a:schemeClr val="bg1"/>
                </a:solidFill>
              </a:rPr>
              <a:t>года в сложном положении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Признаки замедления в экономике, </a:t>
            </a:r>
            <a:br>
              <a:rPr lang="en-US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особенно во «внебюджетном» сегменте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47B6A12-AC38-4509-B65D-1C77622577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A5FA72-DD57-4B67-9258-6303D0B1E1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259" y="2538323"/>
            <a:ext cx="3787892" cy="269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85775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7C8F06-0037-43C6-BA8B-7F870C312E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442" y="-325159"/>
            <a:ext cx="5847347" cy="59155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98830" y="416433"/>
            <a:ext cx="5002255" cy="430888"/>
          </a:xfrm>
        </p:spPr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Lora" pitchFamily="2" charset="-52"/>
              </a:rPr>
              <a:t>Выбор Неглинной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CC1B9C0-A0CA-4C66-AC36-9D661CCD581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5874" y="1366596"/>
            <a:ext cx="414612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Сделано достаточно, теперь надо дать проявиться эффектам примерно за полгода и инфляция пойдет на спад         жесткая риторика до апреля, снижение ставки в 3К25, конец года – 18-19%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Гидра инфляции не усмирена – жмем на рубильник дальше    23-24% к марту, снижение к концу года          21-22% в декабре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В обоих вариантах снижение будет медленным и неровным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B2A0A6F-2761-4F72-85FB-1CE21F867E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BAF8CAEF-8A92-4F36-A071-AB148AF2CD1F}"/>
              </a:ext>
            </a:extLst>
          </p:cNvPr>
          <p:cNvSpPr/>
          <p:nvPr/>
        </p:nvSpPr>
        <p:spPr>
          <a:xfrm>
            <a:off x="2482650" y="2233923"/>
            <a:ext cx="352794" cy="100310"/>
          </a:xfrm>
          <a:prstGeom prst="rightArrow">
            <a:avLst/>
          </a:prstGeom>
          <a:solidFill>
            <a:schemeClr val="accent3">
              <a:lumOff val="44000"/>
            </a:schemeClr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yntho Pro Regular"/>
            </a:endParaRP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B4523C5F-070B-4DAB-B1F8-0C35E109816C}"/>
              </a:ext>
            </a:extLst>
          </p:cNvPr>
          <p:cNvSpPr/>
          <p:nvPr/>
        </p:nvSpPr>
        <p:spPr>
          <a:xfrm>
            <a:off x="1337481" y="3829094"/>
            <a:ext cx="375313" cy="45719"/>
          </a:xfrm>
          <a:prstGeom prst="rightArrow">
            <a:avLst/>
          </a:prstGeom>
          <a:solidFill>
            <a:schemeClr val="accent3">
              <a:lumOff val="44000"/>
            </a:schemeClr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yntho Pr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50952500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98830" y="416433"/>
            <a:ext cx="5028202" cy="430888"/>
          </a:xfrm>
        </p:spPr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Lora" pitchFamily="2" charset="-52"/>
              </a:rPr>
              <a:t>Жесткая ДКП </a:t>
            </a:r>
            <a:r>
              <a:rPr lang="en-US" sz="3200" dirty="0">
                <a:solidFill>
                  <a:schemeClr val="bg1"/>
                </a:solidFill>
                <a:latin typeface="Lora" pitchFamily="2" charset="-52"/>
              </a:rPr>
              <a:t>                </a:t>
            </a:r>
            <a:r>
              <a:rPr lang="ru-RU" sz="3200" dirty="0">
                <a:solidFill>
                  <a:schemeClr val="bg1"/>
                </a:solidFill>
                <a:latin typeface="Lora" pitchFamily="2" charset="-52"/>
              </a:rPr>
              <a:t>на ближайшие три года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CC1B9C0-A0CA-4C66-AC36-9D661CCD581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5874" y="2005305"/>
            <a:ext cx="3845875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Сверхвысокие ставки минимум до начала 2026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Первое смягчение – 3К25 и только при устойчивом снижении инфляции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Длинные паузы и даже откаты в </a:t>
            </a:r>
            <a:r>
              <a:rPr lang="ru-RU" sz="1600">
                <a:solidFill>
                  <a:schemeClr val="bg1"/>
                </a:solidFill>
              </a:rPr>
              <a:t>снижении ставок</a:t>
            </a:r>
            <a:endParaRPr lang="ru-RU" sz="1600" dirty="0">
              <a:solidFill>
                <a:schemeClr val="bg1"/>
              </a:solidFill>
            </a:endParaRP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Возможно негативное влияние мировой инфляции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E751B5E-8289-4865-94CD-3C34A40F3F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55000"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680" y="1891684"/>
            <a:ext cx="5140320" cy="265277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B2A0A6F-2761-4F72-85FB-1CE21F867E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705858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E50DD55-37A1-4949-9009-8D41B7428C4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3691"/>
            <a:ext cx="10443411" cy="691808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46A4D2-4D4C-490D-8BC3-144EABAD4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875" y="416433"/>
            <a:ext cx="4861742" cy="430888"/>
          </a:xfrm>
        </p:spPr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Lora" panose="00000500000000000000" pitchFamily="2" charset="-52"/>
              </a:rPr>
              <a:t>Макро и ипотека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CC1B9C0-A0CA-4C66-AC36-9D661CCD581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5875" y="1905351"/>
            <a:ext cx="4400567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Запретительно дорогая рыночная ипотека – до 2026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Нецелевые льготы не вернутся, целевые - возможно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Замедление досрочных погашений? 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</a:rPr>
              <a:t>Рост только в специализированных продуктах</a:t>
            </a:r>
          </a:p>
          <a:p>
            <a:pPr marL="285750" indent="-285750">
              <a:spcBef>
                <a:spcPts val="600"/>
              </a:spcBef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3AA82D3-A3C9-4259-9D52-3EB187ADDD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305798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омер слайда 1">
            <a:extLst>
              <a:ext uri="{FF2B5EF4-FFF2-40B4-BE49-F238E27FC236}">
                <a16:creationId xmlns:a16="http://schemas.microsoft.com/office/drawing/2014/main" id="{F553340D-AFF6-4379-B581-1EF50B0F44F8}"/>
              </a:ext>
            </a:extLst>
          </p:cNvPr>
          <p:cNvSpPr txBox="1">
            <a:spLocks noChangeArrowheads="1"/>
          </p:cNvSpPr>
          <p:nvPr/>
        </p:nvSpPr>
        <p:spPr>
          <a:xfrm>
            <a:off x="8489469" y="4735513"/>
            <a:ext cx="185948" cy="13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kumimoji="0" sz="2101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1pPr>
            <a:lvl2pPr marL="557218" marR="0" indent="-214315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2pPr>
            <a:lvl3pPr marL="857259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3pPr>
            <a:lvl4pPr marL="1200162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4pPr>
            <a:lvl5pPr marL="1543067" marR="0" indent="-171452" algn="l" defTabSz="914400" rtl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5pPr>
            <a:lvl6pPr marL="1885970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6pPr>
            <a:lvl7pPr marL="2228874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7pPr>
            <a:lvl8pPr marL="2571777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8pPr>
            <a:lvl9pPr marL="2914680" marR="0" indent="-171452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ea typeface="+mn-ea"/>
                <a:cs typeface="+mn-cs"/>
                <a:sym typeface="Cyntho Pro Regular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050" dirty="0">
              <a:solidFill>
                <a:schemeClr val="bg1">
                  <a:lumMod val="25000"/>
                </a:schemeClr>
              </a:solidFill>
              <a:latin typeface="+mn-lt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A7465382-EEF0-48B8-87BA-EDE6B839236E}"/>
              </a:ext>
            </a:extLst>
          </p:cNvPr>
          <p:cNvSpPr txBox="1">
            <a:spLocks/>
          </p:cNvSpPr>
          <p:nvPr/>
        </p:nvSpPr>
        <p:spPr>
          <a:xfrm>
            <a:off x="581643" y="457021"/>
            <a:ext cx="6875375" cy="1325563"/>
          </a:xfrm>
          <a:prstGeom prst="rect">
            <a:avLst/>
          </a:prstGeom>
        </p:spPr>
        <p:txBody>
          <a:bodyPr/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5pPr>
            <a:lvl6pPr marL="0" marR="0" indent="4572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6pPr>
            <a:lvl7pPr marL="0" marR="0" indent="9144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7pPr>
            <a:lvl8pPr marL="0" marR="0" indent="13716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8pPr>
            <a:lvl9pPr marL="0" marR="0" indent="18288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ln>
                  <a:noFill/>
                </a:ln>
                <a:solidFill>
                  <a:srgbClr val="E90029"/>
                </a:solidFill>
                <a:uFillTx/>
                <a:latin typeface="+mj-lt"/>
                <a:ea typeface="+mj-ea"/>
                <a:cs typeface="+mj-cs"/>
                <a:sym typeface="Didot"/>
              </a:defRPr>
            </a:lvl9pPr>
          </a:lstStyle>
          <a:p>
            <a:pPr>
              <a:spcAft>
                <a:spcPts val="800"/>
              </a:spcAft>
            </a:pPr>
            <a:r>
              <a:rPr lang="ru-RU" sz="3200" b="1" dirty="0">
                <a:solidFill>
                  <a:schemeClr val="bg1"/>
                </a:solidFill>
                <a:latin typeface="Lora" panose="00000500000000000000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Прогноз макропоказателей</a:t>
            </a:r>
            <a:endParaRPr lang="en-US" sz="3200" b="1" dirty="0">
              <a:solidFill>
                <a:schemeClr val="bg1"/>
              </a:solidFill>
              <a:latin typeface="Lora" panose="00000500000000000000" pitchFamily="2" charset="-52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sz="3200" b="1" dirty="0">
                <a:solidFill>
                  <a:schemeClr val="bg1"/>
                </a:solidFill>
                <a:latin typeface="Lora" panose="00000500000000000000" pitchFamily="2" charset="-52"/>
                <a:ea typeface="DengXian" panose="02010600030101010101" pitchFamily="2" charset="-122"/>
                <a:cs typeface="Calibri" panose="020F0502020204030204" pitchFamily="34" charset="0"/>
              </a:rPr>
              <a:t>на 2025-26 </a:t>
            </a:r>
            <a:endParaRPr lang="ru-RU" sz="3200" dirty="0">
              <a:solidFill>
                <a:schemeClr val="bg1"/>
              </a:solidFill>
              <a:effectLst/>
              <a:latin typeface="Lora" panose="00000500000000000000" pitchFamily="2" charset="-5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21864E5E-412F-4876-A10D-05C105D41D64}"/>
              </a:ext>
            </a:extLst>
          </p:cNvPr>
          <p:cNvSpPr txBox="1">
            <a:spLocks/>
          </p:cNvSpPr>
          <p:nvPr/>
        </p:nvSpPr>
        <p:spPr>
          <a:xfrm>
            <a:off x="327022" y="1223109"/>
            <a:ext cx="2060577" cy="1325563"/>
          </a:xfrm>
        </p:spPr>
        <p:txBody>
          <a:bodyPr>
            <a:noAutofit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1pPr>
            <a:lvl2pPr marL="3429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5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2pPr>
            <a:lvl3pPr marL="6858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35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3pPr>
            <a:lvl4pPr marL="10287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4pPr>
            <a:lvl5pPr marL="13716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5pPr>
            <a:lvl6pPr marL="17145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6pPr>
            <a:lvl7pPr marL="20574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7pPr>
            <a:lvl8pPr marL="24003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8pPr>
            <a:lvl9pPr marL="27432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9pPr>
          </a:lstStyle>
          <a:p>
            <a:pPr algn="l" hangingPunct="1"/>
            <a:endParaRPr lang="ru-RU" sz="1600"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14C1A0AB-9AD8-42C6-863C-FE3B2A5C6D50}"/>
              </a:ext>
            </a:extLst>
          </p:cNvPr>
          <p:cNvSpPr txBox="1">
            <a:spLocks/>
          </p:cNvSpPr>
          <p:nvPr/>
        </p:nvSpPr>
        <p:spPr>
          <a:xfrm>
            <a:off x="327022" y="2848709"/>
            <a:ext cx="2060577" cy="1325563"/>
          </a:xfrm>
        </p:spPr>
        <p:txBody>
          <a:bodyPr>
            <a:noAutofit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1pPr>
            <a:lvl2pPr marL="3429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5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2pPr>
            <a:lvl3pPr marL="6858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35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3pPr>
            <a:lvl4pPr marL="10287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4pPr>
            <a:lvl5pPr marL="13716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5pPr>
            <a:lvl6pPr marL="17145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6pPr>
            <a:lvl7pPr marL="20574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7pPr>
            <a:lvl8pPr marL="24003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8pPr>
            <a:lvl9pPr marL="2743200" marR="0" indent="0" algn="ctr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1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yntho Pro Regular"/>
              </a:defRPr>
            </a:lvl9pPr>
          </a:lstStyle>
          <a:p>
            <a:pPr algn="l" hangingPunct="1"/>
            <a:endParaRPr lang="ru-RU" sz="1600"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9747BC10-21E7-4E54-ABDE-801BA3E86848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8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754853"/>
              </p:ext>
            </p:extLst>
          </p:nvPr>
        </p:nvGraphicFramePr>
        <p:xfrm>
          <a:off x="628650" y="1932603"/>
          <a:ext cx="5178034" cy="2603856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3752281">
                  <a:extLst>
                    <a:ext uri="{9D8B030D-6E8A-4147-A177-3AD203B41FA5}">
                      <a16:colId xmlns:a16="http://schemas.microsoft.com/office/drawing/2014/main" val="2309782004"/>
                    </a:ext>
                  </a:extLst>
                </a:gridCol>
                <a:gridCol w="1425753">
                  <a:extLst>
                    <a:ext uri="{9D8B030D-6E8A-4147-A177-3AD203B41FA5}">
                      <a16:colId xmlns:a16="http://schemas.microsoft.com/office/drawing/2014/main" val="1034003449"/>
                    </a:ext>
                  </a:extLst>
                </a:gridCol>
              </a:tblGrid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ВВП </a:t>
                      </a:r>
                      <a:r>
                        <a:rPr lang="en-US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‘2</a:t>
                      </a:r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3037165059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ВВП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‘2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2.2</a:t>
                      </a:r>
                      <a:endParaRPr lang="ru-RU" sz="1600" b="0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3496123698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Инфляция</a:t>
                      </a:r>
                      <a:r>
                        <a:rPr lang="en-US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‘2</a:t>
                      </a:r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ru-RU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3686693644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Ключевая ставка дек 25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1662364868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Инфляция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’2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4.5</a:t>
                      </a:r>
                      <a:endParaRPr lang="ru-RU" sz="1600" b="0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3075343521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Ключевая ставка дек 26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14</a:t>
                      </a:r>
                      <a:endParaRPr lang="ru-RU" sz="1600" b="0" i="0" u="none" strike="sng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3789809419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Дефицит бюджета 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’2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5 %ВВП</a:t>
                      </a: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1-1.5</a:t>
                      </a:r>
                    </a:p>
                  </a:txBody>
                  <a:tcPr marL="7620" marR="7620" marT="36000" marB="36000" anchor="b"/>
                </a:tc>
                <a:extLst>
                  <a:ext uri="{0D108BD9-81ED-4DB2-BD59-A6C34878D82A}">
                    <a16:rowId xmlns:a16="http://schemas.microsoft.com/office/drawing/2014/main" val="2943428810"/>
                  </a:ext>
                </a:extLst>
              </a:tr>
              <a:tr h="3254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Рубль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/USD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средний за 2025 год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36000" marB="3600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98</a:t>
                      </a:r>
                    </a:p>
                  </a:txBody>
                  <a:tcPr marL="7620" marR="7620" marT="36000" marB="36000" anchor="ctr"/>
                </a:tc>
                <a:extLst>
                  <a:ext uri="{0D108BD9-81ED-4DB2-BD59-A6C34878D82A}">
                    <a16:rowId xmlns:a16="http://schemas.microsoft.com/office/drawing/2014/main" val="3380973119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D83978-494A-44F9-86D8-2C9FF0FE6DA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3000"/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000"/>
                    </a14:imgEffect>
                    <a14:imgEffect>
                      <a14:colorTemperature colorTemp="8800"/>
                    </a14:imgEffect>
                    <a14:imgEffect>
                      <a14:brightnessContrast bright="99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99" y="1300928"/>
            <a:ext cx="2477838" cy="357308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A2DF36-193E-493B-B286-88860CD89E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75" y="402807"/>
            <a:ext cx="763325" cy="7633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47280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_эра">
  <a:themeElements>
    <a:clrScheme name="Пользовательские 6">
      <a:dk1>
        <a:srgbClr val="000000"/>
      </a:dk1>
      <a:lt1>
        <a:srgbClr val="EFEEEF"/>
      </a:lt1>
      <a:dk2>
        <a:srgbClr val="A7A7A7"/>
      </a:dk2>
      <a:lt2>
        <a:srgbClr val="535353"/>
      </a:lt2>
      <a:accent1>
        <a:srgbClr val="DE2026"/>
      </a:accent1>
      <a:accent2>
        <a:srgbClr val="F4F5F7"/>
      </a:accent2>
      <a:accent3>
        <a:srgbClr val="8F8F8F"/>
      </a:accent3>
      <a:accent4>
        <a:srgbClr val="707070"/>
      </a:accent4>
      <a:accent5>
        <a:srgbClr val="DE2226"/>
      </a:accent5>
      <a:accent6>
        <a:srgbClr val="DE2228"/>
      </a:accent6>
      <a:hlink>
        <a:srgbClr val="DE2028"/>
      </a:hlink>
      <a:folHlink>
        <a:srgbClr val="242421"/>
      </a:folHlink>
    </a:clrScheme>
    <a:fontScheme name="Другая 1">
      <a:majorFont>
        <a:latin typeface="Prata"/>
        <a:ea typeface="Didot"/>
        <a:cs typeface="Didot"/>
      </a:majorFont>
      <a:minorFont>
        <a:latin typeface="Montserrat"/>
        <a:ea typeface="Cyntho Pro Regular"/>
        <a:cs typeface="Cyntho Pro Regular"/>
      </a:minorFont>
    </a:fontScheme>
    <a:fmtScheme name="1_эр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yntho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yntho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ExpertRA_design_v05" id="{CC964392-7849-C94A-A575-D419380C807B}" vid="{D415F127-AAF9-8A4E-9BCB-079018FDD585}"/>
    </a:ext>
  </a:extLst>
</a:theme>
</file>

<file path=ppt/theme/theme2.xml><?xml version="1.0" encoding="utf-8"?>
<a:theme xmlns:a="http://schemas.openxmlformats.org/drawingml/2006/main" name="1_эра">
  <a:themeElements>
    <a:clrScheme name="1_эра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1_эра">
      <a:majorFont>
        <a:latin typeface="Didot"/>
        <a:ea typeface="Didot"/>
        <a:cs typeface="Didot"/>
      </a:majorFont>
      <a:minorFont>
        <a:latin typeface="Cyntho Pro Regular"/>
        <a:ea typeface="Cyntho Pro Regular"/>
        <a:cs typeface="Cyntho Pro Regular"/>
      </a:minorFont>
    </a:fontScheme>
    <a:fmtScheme name="1_эр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yntho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yntho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33369</TotalTime>
  <Words>415</Words>
  <Application>Microsoft Office PowerPoint</Application>
  <PresentationFormat>Экран (16:9)</PresentationFormat>
  <Paragraphs>76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Montserrat (Основной текст)</vt:lpstr>
      <vt:lpstr>Arial</vt:lpstr>
      <vt:lpstr>Lora</vt:lpstr>
      <vt:lpstr>Montserrat</vt:lpstr>
      <vt:lpstr>Graphik LC Bold</vt:lpstr>
      <vt:lpstr>Graphik LC Regular</vt:lpstr>
      <vt:lpstr>KazimirText Semibold</vt:lpstr>
      <vt:lpstr>Prata</vt:lpstr>
      <vt:lpstr>1_эра</vt:lpstr>
      <vt:lpstr>2025: под железной пятой  Антон Табах, «Эксперт РА»</vt:lpstr>
      <vt:lpstr>Читая старый гороскоп:  ожидания год назад  vs реальность/текущие ожидания </vt:lpstr>
      <vt:lpstr>Шоки года (возможные) </vt:lpstr>
      <vt:lpstr>Ограниченный бюджетный импульс</vt:lpstr>
      <vt:lpstr>Выбор Неглинной</vt:lpstr>
      <vt:lpstr>Жесткая ДКП                 на ближайшие три года</vt:lpstr>
      <vt:lpstr>Макро и ипотека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Михеев Сергей</dc:creator>
  <cp:keywords/>
  <dc:description/>
  <cp:lastModifiedBy>Михеев Сергей</cp:lastModifiedBy>
  <cp:revision>521</cp:revision>
  <cp:lastPrinted>2019-07-29T07:57:30Z</cp:lastPrinted>
  <dcterms:modified xsi:type="dcterms:W3CDTF">2025-02-03T16:36:42Z</dcterms:modified>
  <cp:category/>
</cp:coreProperties>
</file>